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delgado@pdtrust.com" TargetMode="External"/><Relationship Id="rId2" Type="http://schemas.openxmlformats.org/officeDocument/2006/relationships/hyperlink" Target="mailto:amai@pdtrust.com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G"/><Relationship Id="rId5" Type="http://schemas.openxmlformats.org/officeDocument/2006/relationships/hyperlink" Target="mailto:mabeltran@pdtrust.com" TargetMode="External"/><Relationship Id="rId4" Type="http://schemas.openxmlformats.org/officeDocument/2006/relationships/hyperlink" Target="mailto:knunez@pdtrus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Staff and Provider Training CAHPS &amp; HOS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               How to enhance the member experience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9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CAHPS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u="sng" dirty="0" smtClean="0"/>
          </a:p>
          <a:p>
            <a:r>
              <a:rPr lang="en-US" sz="2400" u="sng" dirty="0" smtClean="0"/>
              <a:t>C</a:t>
            </a:r>
            <a:r>
              <a:rPr lang="en-US" sz="2400" dirty="0" smtClean="0"/>
              <a:t>onsumer </a:t>
            </a:r>
            <a:r>
              <a:rPr lang="en-US" sz="2400" u="sng" dirty="0"/>
              <a:t>A</a:t>
            </a:r>
            <a:r>
              <a:rPr lang="en-US" sz="2400" dirty="0"/>
              <a:t>ssessment of </a:t>
            </a:r>
            <a:r>
              <a:rPr lang="en-US" sz="2400" u="sng" dirty="0"/>
              <a:t>H</a:t>
            </a:r>
            <a:r>
              <a:rPr lang="en-US" sz="2400" dirty="0"/>
              <a:t>ealthcare </a:t>
            </a:r>
            <a:r>
              <a:rPr lang="en-US" sz="2400" u="sng" dirty="0"/>
              <a:t>P</a:t>
            </a:r>
            <a:r>
              <a:rPr lang="en-US" sz="2400" dirty="0"/>
              <a:t>roviders and </a:t>
            </a:r>
            <a:r>
              <a:rPr lang="en-US" sz="2400" u="sng" dirty="0"/>
              <a:t>S</a:t>
            </a:r>
            <a:r>
              <a:rPr lang="en-US" sz="2400" dirty="0"/>
              <a:t>ystems (CAHPS) is the national standard for measuring and reporting on the experiences of members with their health plan. 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Member Survey- administered to a random selection (selected by CMS) of members who have been enrolled with the health plan for at least  six months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Conducted annually by an independent NCQA certified vendor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Survey is available in English, Spanish, Chinese and Vietnamese  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Surveys are mailed to members and non-respondents are followed up by a phone call </a:t>
            </a:r>
          </a:p>
          <a:p>
            <a:pPr>
              <a:buClr>
                <a:srgbClr val="E76627"/>
              </a:buClr>
            </a:pPr>
            <a:r>
              <a:rPr lang="en-US" sz="2800" dirty="0"/>
              <a:t>Timeline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March to June of each year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HOS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Outcomes Survey (HOS) collects member-reported health outcomes. The survey is used to measure how to care provided by the health plan affects the health outcomes of their members.</a:t>
            </a:r>
          </a:p>
          <a:p>
            <a:r>
              <a:rPr lang="en-US" dirty="0"/>
              <a:t>Member Survey- administered to a random sample of members. </a:t>
            </a:r>
          </a:p>
          <a:p>
            <a:r>
              <a:rPr lang="en-US" dirty="0"/>
              <a:t>Member are surveyed </a:t>
            </a:r>
            <a:r>
              <a:rPr lang="en-US" dirty="0" smtClean="0"/>
              <a:t>one </a:t>
            </a:r>
            <a:r>
              <a:rPr lang="en-US" dirty="0"/>
              <a:t>year to collect a baseline, and </a:t>
            </a:r>
            <a:r>
              <a:rPr lang="en-US" dirty="0" smtClean="0"/>
              <a:t>then </a:t>
            </a:r>
            <a:r>
              <a:rPr lang="en-US" dirty="0"/>
              <a:t>surveyed again two years later for follow-up to measure the changes in their physical and mental health over </a:t>
            </a:r>
            <a:r>
              <a:rPr lang="en-US" dirty="0" smtClean="0"/>
              <a:t>time.</a:t>
            </a:r>
            <a:endParaRPr lang="en-US" dirty="0"/>
          </a:p>
          <a:p>
            <a:r>
              <a:rPr lang="en-US" dirty="0"/>
              <a:t>Conducted annually by an independent NCQA certified Vendor </a:t>
            </a:r>
          </a:p>
          <a:p>
            <a:r>
              <a:rPr lang="en-US" dirty="0"/>
              <a:t>Survey is available in English, Spanish Chinese and Vietnamese</a:t>
            </a:r>
          </a:p>
          <a:p>
            <a:r>
              <a:rPr lang="en-US" dirty="0"/>
              <a:t>Surveys are mailed to members and non-respondents are followed up by a phone call</a:t>
            </a:r>
          </a:p>
          <a:p>
            <a:r>
              <a:rPr lang="en-US" dirty="0"/>
              <a:t>Timeline </a:t>
            </a:r>
          </a:p>
          <a:p>
            <a:pPr lvl="1"/>
            <a:r>
              <a:rPr lang="en-US" sz="2000" dirty="0"/>
              <a:t>April to July of each year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lvl="0" indent="-285750" defTabSz="653110">
              <a:lnSpc>
                <a:spcPct val="100000"/>
              </a:lnSpc>
              <a:spcBef>
                <a:spcPts val="0"/>
              </a:spcBef>
            </a:pPr>
            <a:r>
              <a:rPr lang="en-US" sz="2000" b="1" u="sng" spc="0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Metrics: Overall </a:t>
            </a:r>
            <a:r>
              <a:rPr lang="en-US" sz="2000" b="1" u="sng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Ratings</a:t>
            </a:r>
            <a:br>
              <a:rPr lang="en-US" sz="2000" b="1" u="sng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Health Care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Personal Doctor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Health Plan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CAHPS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Doctor Patient Communication</a:t>
            </a:r>
          </a:p>
          <a:p>
            <a:r>
              <a:rPr lang="en-US" dirty="0"/>
              <a:t>Provider Explained things in a way easy to understand</a:t>
            </a:r>
          </a:p>
          <a:p>
            <a:r>
              <a:rPr lang="en-US" dirty="0"/>
              <a:t>Listened carefully to patient</a:t>
            </a:r>
          </a:p>
          <a:p>
            <a:r>
              <a:rPr lang="en-US" dirty="0"/>
              <a:t>Office staff courteous and respectful</a:t>
            </a:r>
          </a:p>
          <a:p>
            <a:r>
              <a:rPr lang="en-US" dirty="0"/>
              <a:t>Provider office helped manage care among different providers </a:t>
            </a:r>
          </a:p>
          <a:p>
            <a:pPr marL="0" indent="0">
              <a:buNone/>
            </a:pPr>
            <a:r>
              <a:rPr lang="en-US" dirty="0" smtClean="0"/>
              <a:t>Timely </a:t>
            </a:r>
            <a:r>
              <a:rPr lang="en-US" dirty="0"/>
              <a:t>Care and Appointments</a:t>
            </a:r>
          </a:p>
          <a:p>
            <a:r>
              <a:rPr lang="en-US" dirty="0"/>
              <a:t>Easy to get care tests and appointments</a:t>
            </a:r>
          </a:p>
          <a:p>
            <a:r>
              <a:rPr lang="en-US" dirty="0"/>
              <a:t>Patient got routine appointments as soon as needed</a:t>
            </a:r>
          </a:p>
          <a:p>
            <a:r>
              <a:rPr lang="en-US" dirty="0"/>
              <a:t>Patient received urgent care as soon as needed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HOS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Physical Health</a:t>
            </a:r>
          </a:p>
          <a:p>
            <a:r>
              <a:rPr lang="en-US" dirty="0"/>
              <a:t>Improved or Maintained</a:t>
            </a:r>
          </a:p>
          <a:p>
            <a:pPr marL="0" indent="0">
              <a:buNone/>
            </a:pPr>
            <a:r>
              <a:rPr lang="en-US" dirty="0"/>
              <a:t>Mental Health </a:t>
            </a:r>
          </a:p>
          <a:p>
            <a:r>
              <a:rPr lang="en-US" dirty="0"/>
              <a:t>Improved or Maintained</a:t>
            </a:r>
          </a:p>
          <a:p>
            <a:pPr marL="0" indent="0">
              <a:buNone/>
            </a:pPr>
            <a:r>
              <a:rPr lang="en-US" dirty="0"/>
              <a:t>Physical Activity</a:t>
            </a:r>
          </a:p>
          <a:p>
            <a:r>
              <a:rPr lang="en-US" dirty="0"/>
              <a:t>Yes, your personal doctor advised you to start or increased physical activity </a:t>
            </a:r>
          </a:p>
          <a:p>
            <a:pPr marL="0" indent="0">
              <a:buNone/>
            </a:pPr>
            <a:r>
              <a:rPr lang="en-US" dirty="0"/>
              <a:t>Fall Risk</a:t>
            </a:r>
          </a:p>
          <a:p>
            <a:r>
              <a:rPr lang="en-US" dirty="0"/>
              <a:t>Yes, discussed with your personal doctor</a:t>
            </a:r>
          </a:p>
          <a:p>
            <a:pPr marL="0" indent="0">
              <a:buNone/>
            </a:pPr>
            <a:r>
              <a:rPr lang="en-US" dirty="0"/>
              <a:t>Urinary Incontinence</a:t>
            </a:r>
          </a:p>
          <a:p>
            <a:r>
              <a:rPr lang="en-US" dirty="0"/>
              <a:t>Yes, discussed with your personal doctor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9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Can All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Review medication </a:t>
            </a:r>
            <a:r>
              <a:rPr lang="en-US" dirty="0" smtClean="0"/>
              <a:t>and test results with </a:t>
            </a:r>
            <a:r>
              <a:rPr lang="en-US" dirty="0"/>
              <a:t>your patient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Remind your patients to follow up with ordered tests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Make outreach call to noncompliant patients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Call or contact your patients to remind of the following;</a:t>
            </a:r>
          </a:p>
          <a:p>
            <a:r>
              <a:rPr lang="en-US" dirty="0"/>
              <a:t>When it is time for preventative care services such as annual wellness exams</a:t>
            </a:r>
          </a:p>
          <a:p>
            <a:r>
              <a:rPr lang="en-US" dirty="0"/>
              <a:t>Recommend cancer screening </a:t>
            </a:r>
          </a:p>
          <a:p>
            <a:r>
              <a:rPr lang="en-US" dirty="0"/>
              <a:t>Follow-up care for ongoing conditions such as hypertension and diabetes</a:t>
            </a:r>
          </a:p>
          <a:p>
            <a:r>
              <a:rPr lang="en-US" dirty="0"/>
              <a:t>Remind your patients about annual flu </a:t>
            </a:r>
            <a:r>
              <a:rPr lang="en-US" dirty="0" smtClean="0"/>
              <a:t>shots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Invite questions, be kind and courteous, offer the post visit survey and take action on areas of concern, share answers with MSO for further assistance or training if needed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Offer to schedule specialist and lab appointments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Reminders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Hospitals and specialists to send discharge summary and progress reports to the PCP timely</a:t>
            </a:r>
          </a:p>
          <a:p>
            <a:r>
              <a:rPr lang="en-US" dirty="0" smtClean="0"/>
              <a:t>TAT for an urgent appointment is 2 days and the urgency is the members perception of the reason for the visit </a:t>
            </a:r>
          </a:p>
          <a:p>
            <a:r>
              <a:rPr lang="en-US" dirty="0" smtClean="0"/>
              <a:t>TAT for routine visits with the PCP is 10 days and the specialist is 15 days </a:t>
            </a:r>
          </a:p>
          <a:p>
            <a:r>
              <a:rPr lang="en-US" dirty="0" smtClean="0"/>
              <a:t>TAT for urgent referrals is 72 hours and for routine 14 calendar days for seniors *TAT is quickest if portal is used and the request is complete with all available clinical information </a:t>
            </a:r>
          </a:p>
          <a:p>
            <a:r>
              <a:rPr lang="en-US" dirty="0" smtClean="0"/>
              <a:t>Give the member all possible information with realistic expectations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See sample questions on the next slide 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8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377" y="142971"/>
            <a:ext cx="5889246" cy="6572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more information contact Noble AMA IPA at (877) 207-7600</a:t>
            </a:r>
          </a:p>
          <a:p>
            <a:pPr lvl="1"/>
            <a:r>
              <a:rPr lang="en-US" dirty="0" smtClean="0"/>
              <a:t>Autumn Mai, Noble AMA IPA Provider Relations x 102 or </a:t>
            </a:r>
            <a:r>
              <a:rPr lang="en-US" dirty="0" smtClean="0">
                <a:hlinkClick r:id="rId2"/>
              </a:rPr>
              <a:t>amai@pdtrust.com</a:t>
            </a:r>
            <a:endParaRPr lang="en-US" dirty="0" smtClean="0"/>
          </a:p>
          <a:p>
            <a:pPr lvl="1"/>
            <a:r>
              <a:rPr lang="en-US" dirty="0" smtClean="0"/>
              <a:t>Cesar Delgado, Risk Adjustment Manager x 116 or </a:t>
            </a:r>
            <a:r>
              <a:rPr lang="en-US" dirty="0" smtClean="0">
                <a:hlinkClick r:id="rId3"/>
              </a:rPr>
              <a:t>cdelgado@pdtrust.com</a:t>
            </a:r>
            <a:endParaRPr lang="en-US" dirty="0" smtClean="0"/>
          </a:p>
          <a:p>
            <a:pPr lvl="1"/>
            <a:r>
              <a:rPr lang="en-US" dirty="0" smtClean="0"/>
              <a:t>Katharine Nunez, Quality Manager x 103 or </a:t>
            </a:r>
            <a:r>
              <a:rPr lang="en-US" dirty="0" smtClean="0">
                <a:hlinkClick r:id="rId4"/>
              </a:rPr>
              <a:t>knunez@pdtrust.com</a:t>
            </a:r>
            <a:endParaRPr lang="en-US" dirty="0" smtClean="0"/>
          </a:p>
          <a:p>
            <a:pPr lvl="1"/>
            <a:r>
              <a:rPr lang="en-US" dirty="0" smtClean="0"/>
              <a:t>Clinical Services, </a:t>
            </a:r>
            <a:r>
              <a:rPr lang="en-US" smtClean="0"/>
              <a:t>Option </a:t>
            </a:r>
            <a:r>
              <a:rPr lang="en-US" smtClean="0"/>
              <a:t>2</a:t>
            </a:r>
            <a:r>
              <a:rPr lang="en-US" smtClean="0">
                <a:sym typeface="Wingdings" panose="05000000000000000000" pitchFamily="2" charset="2"/>
              </a:rPr>
              <a:t></a:t>
            </a:r>
            <a:r>
              <a:rPr lang="en-US" smtClean="0"/>
              <a:t>Option 3</a:t>
            </a:r>
            <a:r>
              <a:rPr lang="en-US" smtClean="0">
                <a:sym typeface="Wingdings" panose="05000000000000000000" pitchFamily="2" charset="2"/>
              </a:rPr>
              <a:t></a:t>
            </a:r>
            <a:r>
              <a:rPr lang="en-US" smtClean="0"/>
              <a:t>Option 3</a:t>
            </a:r>
            <a:endParaRPr lang="en-US" dirty="0" smtClean="0"/>
          </a:p>
          <a:p>
            <a:pPr lvl="1"/>
            <a:r>
              <a:rPr lang="en-US" dirty="0" smtClean="0"/>
              <a:t>Mary Beltran, Administrator, x 132 or </a:t>
            </a:r>
            <a:r>
              <a:rPr lang="en-US" dirty="0" smtClean="0">
                <a:hlinkClick r:id="rId5"/>
              </a:rPr>
              <a:t>mabeltran@pdtrust.com</a:t>
            </a:r>
            <a:endParaRPr lang="en-US" dirty="0" smtClean="0"/>
          </a:p>
          <a:p>
            <a:pPr marL="502920" lvl="1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 appreciate your efforts as we aim for the STARs.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" y="185515"/>
            <a:ext cx="1905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1561</TotalTime>
  <Words>636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Corbel</vt:lpstr>
      <vt:lpstr>Wingdings</vt:lpstr>
      <vt:lpstr>Wingdings 2</vt:lpstr>
      <vt:lpstr>Frame</vt:lpstr>
      <vt:lpstr>Staff and Provider Training CAHPS &amp; HOS</vt:lpstr>
      <vt:lpstr>What is CAHPS</vt:lpstr>
      <vt:lpstr>What is HOS </vt:lpstr>
      <vt:lpstr>Metrics: Overall Ratings Rate Health Care Rate Personal Doctor Rate Health Plan </vt:lpstr>
      <vt:lpstr>How We Can All Help</vt:lpstr>
      <vt:lpstr>Requirement Reminders 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and Provider Training CAHPS &amp; HOS</dc:title>
  <dc:creator>Cheryl Souza</dc:creator>
  <cp:lastModifiedBy>Mary Beltran</cp:lastModifiedBy>
  <cp:revision>14</cp:revision>
  <dcterms:created xsi:type="dcterms:W3CDTF">2021-01-13T15:32:10Z</dcterms:created>
  <dcterms:modified xsi:type="dcterms:W3CDTF">2021-04-05T19:09:30Z</dcterms:modified>
</cp:coreProperties>
</file>